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4" r:id="rId9"/>
    <p:sldId id="263" r:id="rId10"/>
    <p:sldId id="268" r:id="rId11"/>
    <p:sldId id="269" r:id="rId12"/>
    <p:sldId id="270" r:id="rId13"/>
    <p:sldId id="274" r:id="rId14"/>
    <p:sldId id="271" r:id="rId15"/>
    <p:sldId id="272" r:id="rId16"/>
    <p:sldId id="273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Одарённость детей на начальном этапе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Одарённость детей на начальном этапе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66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cat>
            <c:strRef>
              <c:f>Лист1!$A$2:$A$11</c:f>
              <c:strCache>
                <c:ptCount val="10"/>
                <c:pt idx="0">
                  <c:v>Интел. сфера</c:v>
                </c:pt>
                <c:pt idx="1">
                  <c:v>Академ. достижений</c:v>
                </c:pt>
                <c:pt idx="2">
                  <c:v>Творчество</c:v>
                </c:pt>
                <c:pt idx="3">
                  <c:v>Литер. сфера</c:v>
                </c:pt>
                <c:pt idx="4">
                  <c:v>Артист. сф.</c:v>
                </c:pt>
                <c:pt idx="5">
                  <c:v>Муз. сфера </c:v>
                </c:pt>
                <c:pt idx="6">
                  <c:v>Технич. сф.</c:v>
                </c:pt>
                <c:pt idx="7">
                  <c:v>Двигат. сф.</c:v>
                </c:pt>
                <c:pt idx="8">
                  <c:v>Сф. худ. достиж.</c:v>
                </c:pt>
                <c:pt idx="9">
                  <c:v>Общен. и лидер.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0.32000000000000012</c:v>
                </c:pt>
                <c:pt idx="3">
                  <c:v>0.12000000000000002</c:v>
                </c:pt>
                <c:pt idx="4">
                  <c:v>0.32000000000000012</c:v>
                </c:pt>
                <c:pt idx="5">
                  <c:v>0.28000000000000008</c:v>
                </c:pt>
                <c:pt idx="6">
                  <c:v>0.44000000000000011</c:v>
                </c:pt>
                <c:pt idx="7">
                  <c:v>0.92</c:v>
                </c:pt>
                <c:pt idx="8">
                  <c:v>0</c:v>
                </c:pt>
                <c:pt idx="9">
                  <c:v>0.8</c:v>
                </c:pt>
              </c:numCache>
            </c:numRef>
          </c:val>
        </c:ser>
        <c:overlap val="100"/>
        <c:axId val="60591488"/>
        <c:axId val="76514432"/>
      </c:barChart>
      <c:catAx>
        <c:axId val="60591488"/>
        <c:scaling>
          <c:orientation val="minMax"/>
        </c:scaling>
        <c:axPos val="b"/>
        <c:tickLblPos val="nextTo"/>
        <c:crossAx val="76514432"/>
        <c:crosses val="autoZero"/>
        <c:auto val="1"/>
        <c:lblAlgn val="ctr"/>
        <c:lblOffset val="100"/>
      </c:catAx>
      <c:valAx>
        <c:axId val="76514432"/>
        <c:scaling>
          <c:orientation val="minMax"/>
        </c:scaling>
        <c:axPos val="l"/>
        <c:majorGridlines/>
        <c:numFmt formatCode="0%" sourceLinked="1"/>
        <c:tickLblPos val="nextTo"/>
        <c:crossAx val="605914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6;&#1091;&#1090;&#1073;&#1091;&#1082;\Desktop\&#1074;&#1080;&#1079;&#1080;&#1090;&#1082;&#1072;\&#1052;._&#1045;&#1088;&#1077;&#1084;&#1077;&#1077;&#1074;&#1072;_-_&#1042;&#1086;&#1089;&#1087;&#1080;&#1090;&#1072;&#1090;&#1077;&#1083;&#1100;_&#1085;&#1072;&#1096;_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«Детский сад общеразвивающего вида № 5 «Теремок»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484784"/>
            <a:ext cx="5184576" cy="3816424"/>
          </a:xfrm>
          <a:prstGeom prst="roundRect">
            <a:avLst/>
          </a:prstGeom>
          <a:solidFill>
            <a:srgbClr val="FFFF00">
              <a:alpha val="3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628800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«Психолого-педагогическое сопровождение работы с одарёнными детьми в условиях реализации ФГОС» 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М._Еремеева_-_Воспитатель_наш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32240" y="980728"/>
            <a:ext cx="1865938" cy="1811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37321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u="sng" dirty="0" smtClean="0">
                <a:solidFill>
                  <a:srgbClr val="002060"/>
                </a:solidFill>
                <a:latin typeface="Monotype Corsiva" pitchFamily="66" charset="0"/>
              </a:rPr>
              <a:t>педагог-психолог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algn="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Бехтер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Ольга Александровна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ПРОГРАММА «Одарённый ребёнок»</a:t>
            </a:r>
            <a:endParaRPr lang="ru-RU" sz="3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              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Цель программы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развитие общих способностей ребёнка, как основы всех специальных способностей, так как можно развить  природные задатки, способности в определённый благоприятный возрастной период, развитие интеллекта ребёнка (мышления, памяти,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речи и других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интеллектуальных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функций), развитие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творческих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способностей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ребёнка.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2" descr="C:\Users\Мой компьютер\Desktop\img-20140830182111-7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501008"/>
            <a:ext cx="4700761" cy="312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Задачи программы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выявление одарённых детей в ходе образовательной деятельности  психологическими методами диагностики, а также путём анализа результативности умственного труда, творческой деятельности и методов экспертных оценок педагогов и родителей;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Bookman Old Style" pitchFamily="18" charset="0"/>
              </a:rPr>
              <a:t>воспитание навыков общения, так как для одарённого ребёнка в 5-7 лет умение учиться – это, прежде всего, способность включаться и инициировать учебное сотрудничество;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забота о сохранении здоровья: полноценном функционировании нервной системы ребёнка, обеспечивающем способность к сосредоточенному умственному труду, соблюдении режима умственного труда и отдыха, достаточной физической активности в целях удовлетворения возрастных потребностей, как необходимого условия успешности любой деятельности;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сохранение высокой самооценки одарённого ребёнка, непосредственно связанной с развитием любознательности и в целом с развитием личности;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Bookman Old Style" pitchFamily="18" charset="0"/>
              </a:rPr>
              <a:t>организация развивающей среды, стимулирующей любознательность ребёнка и обеспечивающей возможность её удовлетворения.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Этапы психолого-педагогического сопровождения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развития одарённого ребёнка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720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Bookman Old Style" pitchFamily="18" charset="0"/>
              </a:rPr>
              <a:t>1 этап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. Открытие, констатация интересов.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поступает от родителей, воспитателей (анкетирование), знакомство родителей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с возрастными особенностями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детей, определение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индивидуальности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каждого ребёнка.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Мой компьютер\Desktop\ПСИХОЛОГ\МЕТОДИКИ ДИАГНОСТИКИ ОДАРЕННОСТИ\st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664" y="4077072"/>
            <a:ext cx="3119794" cy="2433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260648"/>
          <a:ext cx="8640960" cy="628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  <a:t>2 этап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. Уточнение выявленной одарённости.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Дополнительная информация от специалистов (углублённая диагностика интеллектуальных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              способностей), родителей,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изучение специальной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литературы для уточнения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выявленной одарённости.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3" descr="C:\Users\Мой компьютер\Desktop\ckrug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2765063" cy="276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7200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Bookman Old Style" pitchFamily="18" charset="0"/>
              </a:rPr>
              <a:t>3 этап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. Создание условий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для развития одарённого ребёнка.</a:t>
            </a:r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Организация развивающей работы с одарённым ребёнком в кружке, студии ДОО учреждения дополнительного образования. Составление индивидуального маршрута на каждого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itchFamily="18" charset="0"/>
              </a:rPr>
              <a:t>выявленного ребёнка.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A"/>
              </a:clrFrom>
              <a:clrTo>
                <a:srgbClr val="FC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500570"/>
            <a:ext cx="2967612" cy="215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 этап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Анализ промежуточных результатов.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Мониторинг успешности развития одарённого ребёнка и корректировку его индивидуальной программы.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5" name="Picture 3" descr="C:\Users\Мой компьютер\Desktop\education-cartoon-owl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9000"/>
            <a:ext cx="3272457" cy="3119060"/>
          </a:xfrm>
          <a:prstGeom prst="rect">
            <a:avLst/>
          </a:prstGeom>
          <a:noFill/>
        </p:spPr>
      </p:pic>
      <p:pic>
        <p:nvPicPr>
          <p:cNvPr id="8196" name="Picture 4" descr="C:\Users\Мой компьютер\Desktop\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3500438"/>
            <a:ext cx="4023328" cy="301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 компьютер\Documents\IMG_20160225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513391" cy="64360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124744"/>
            <a:ext cx="3456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данном этапе происходит заполнение индивидуального образовательного маршрута на каждого ребёнка с ярко выраженной одарённостью в определённой сфере.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й компьютер\Desktop\15413_html_2ff04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46022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4725144"/>
            <a:ext cx="885698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ru-RU" sz="2200" b="1" i="1" dirty="0" smtClean="0">
                <a:solidFill>
                  <a:srgbClr val="FF0000"/>
                </a:solidFill>
                <a:latin typeface="Bookman Old Style" pitchFamily="18" charset="0"/>
              </a:rPr>
              <a:t>«Каковы бы ни были способности детей в раннем возрасте, без активной поддержки и специальных методов обучения, они вряд ли достигли бы тех высот, покорив которые, они стали знаменитыми».</a:t>
            </a:r>
          </a:p>
          <a:p>
            <a:pPr algn="ctr">
              <a:lnSpc>
                <a:spcPts val="2760"/>
              </a:lnSpc>
            </a:pPr>
            <a:r>
              <a:rPr lang="ru-RU" sz="2300" b="1" i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</a:t>
            </a:r>
            <a:r>
              <a:rPr lang="ru-RU" sz="16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Бенджамин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Блум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  <a:latin typeface="Bookman Old Style" pitchFamily="18" charset="0"/>
              </a:rPr>
              <a:t>«В каждом человеке заключается целый ряд способностей и наклонностей, которые стоит лишь побудить и развить, чтобы они, при приложении к делу, произвели самые превосходные результаты. Лишь тогда человек становится настоящим человеком».</a:t>
            </a:r>
          </a:p>
          <a:p>
            <a:pPr algn="ctr"/>
            <a:endParaRPr lang="ru-RU" sz="2800" b="1" i="1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660066"/>
                </a:solidFill>
                <a:latin typeface="Bookman Old Style" pitchFamily="18" charset="0"/>
              </a:rPr>
              <a:t>А. Бебель</a:t>
            </a:r>
          </a:p>
          <a:p>
            <a:endParaRPr lang="ru-RU" dirty="0"/>
          </a:p>
        </p:txBody>
      </p:sp>
      <p:pic>
        <p:nvPicPr>
          <p:cNvPr id="3075" name="Picture 3" descr="C:\Users\Мой компьютер\Desktop\ckrug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1828959" cy="18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Детство является очень благоприятным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периодом для развития одарённости.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Однако возможности дошкольного возраста, как показывает практика, реализуются слабо. Это обусловлено, с одной стороны, ориентацией на «среднего» ребёнка, с другой – отсутствием у педагогов и родителей необходимых знаний о методах выявления и развития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          одарённости на этапе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         дошкольного детства.</a:t>
            </a:r>
            <a:endParaRPr lang="ru-RU" sz="2800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Мой компьютер\Desktop\ПСИХОЛОГ\МЕТОДИКИ ДИАГНОСТИКИ ОДАРЕННОСТИ\st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653136"/>
            <a:ext cx="23812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Приказ Министерства образования и науки Российской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Федерации от 17 октября 2013 г. N 1155 г. Москва "Об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утверждении федерального государственного образовательного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стандарта дошкольного образования»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           п. 1.6. Одной из задач Федерального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государственного образовательного стандарта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дошкольного образования является задача по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созданию благоприятных условий развития детей 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соответствии с их возрастными и индивидуальными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особенностями и склонностями, развития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способностей и творческого потенциала каждого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ребенка как субъекта отношений с самим собой,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другими детьми, взрослыми и миром.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892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Федеральный Закон «Об образовании в Российской Федерации»,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Статья 77. Организация получения образования лицами, проявившими выдающиеся способности.</a:t>
            </a:r>
          </a:p>
          <a:p>
            <a:endParaRPr lang="ru-RU" b="1" dirty="0" smtClean="0">
              <a:solidFill>
                <a:srgbClr val="0066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1. В Российской Федерации осуществляются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выявление и поддержка лиц, проявивших выдающиеся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способности, а также оказывается содействие в получении такими лицами образования.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   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2. В целях выявления и поддержки лиц, проявивших выдающиеся способности, федеральными государственными органами, органами государственной власти субъектов Российской Федерации, органами местного самоуправления,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общественными и иными организациями организуются и проводятся олимпиады и иные интеллектуальные и (или) творческие конкурсы, физкультурные мероприятия и спортивные мероприятия (далее - конкурсы), направленные на выявление и развитие у обучающихся интеллектуальных 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деятельности, на пропаганду научных знаний, творческих и спортивных достижений.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Мой компьютер\Desktop\74475_html_4f4469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0688"/>
            <a:ext cx="13335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На сегодняшний день разработана и действует  президентская программа «Дети России», где есть раздел «Одарённые дети». </a:t>
            </a:r>
          </a:p>
          <a:p>
            <a:pPr algn="ctr"/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 государственном уровне выдвигаются задачи выявления и развития одарённых детей, создание различных типов учебных заведений, учитывающих разные потребности, подготовки научных кадров для работы с одарёнными детьми.</a:t>
            </a:r>
            <a:endParaRPr lang="ru-RU" sz="28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836712"/>
            <a:ext cx="4464496" cy="1296144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Способности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КЛАССИЧЕСКИЙ ПОДХОД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048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СПОСОБНОСТИ – индивидные (присущие каждому человеку) свойства, результат развития анатомо-физиологических задатков.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55776" y="3861048"/>
            <a:ext cx="4464496" cy="1368152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Задатки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ЗАДАТКИ – анатомо-физиологические особенности, которые определяют развитие того или иного органа или оптимальных условиях. Задатки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врождены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это «ядро» личности, внутреннее условие, возможность развития способностей.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2987824" y="2852936"/>
            <a:ext cx="504056" cy="10801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5796136" y="2780928"/>
            <a:ext cx="504056" cy="108012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355976" y="2852936"/>
            <a:ext cx="495672" cy="8724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Типичные черты одарённых детей (А.И. Савенков)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</a:rPr>
              <a:t>на занятиях все легко и быстро схватывают;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    ˅ </a:t>
            </a:r>
            <a:r>
              <a:rPr lang="ru-RU" sz="2400" b="1" dirty="0" smtClean="0">
                <a:solidFill>
                  <a:srgbClr val="660066"/>
                </a:solidFill>
              </a:rPr>
              <a:t>знают многое о таких событиях и проблемах, о которых их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</a:rPr>
              <a:t>       сверстники не догадываются;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        ˅ </a:t>
            </a:r>
            <a:r>
              <a:rPr lang="ru-RU" sz="2400" b="1" dirty="0" smtClean="0">
                <a:solidFill>
                  <a:srgbClr val="660066"/>
                </a:solidFill>
              </a:rPr>
              <a:t>быстро запоминают услышанное или прочитанное;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           ˅ </a:t>
            </a:r>
            <a:r>
              <a:rPr lang="ru-RU" sz="2400" b="1" dirty="0" smtClean="0">
                <a:solidFill>
                  <a:srgbClr val="660066"/>
                </a:solidFill>
              </a:rPr>
              <a:t>решают сложные задачи, требующие умственного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</a:rPr>
              <a:t>               усилия;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         ˅ </a:t>
            </a:r>
            <a:r>
              <a:rPr lang="ru-RU" sz="2400" b="1" dirty="0" smtClean="0">
                <a:solidFill>
                  <a:srgbClr val="660066"/>
                </a:solidFill>
              </a:rPr>
              <a:t>задают много вопросов, интересуются многим и часто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</a:rPr>
              <a:t>           спрашивают;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      ˅ </a:t>
            </a:r>
            <a:r>
              <a:rPr lang="ru-RU" sz="2400" b="1" dirty="0" smtClean="0">
                <a:solidFill>
                  <a:srgbClr val="660066"/>
                </a:solidFill>
              </a:rPr>
              <a:t>оригинально мыслят и предлагают неожиданные ответы </a:t>
            </a: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</a:rPr>
              <a:t>       и решения;</a:t>
            </a:r>
          </a:p>
          <a:p>
            <a:pPr algn="just"/>
            <a:r>
              <a:rPr lang="ru-RU" sz="2400" dirty="0" smtClean="0">
                <a:solidFill>
                  <a:srgbClr val="660066"/>
                </a:solidFill>
              </a:rPr>
              <a:t>˅ </a:t>
            </a:r>
            <a:r>
              <a:rPr lang="ru-RU" sz="2400" b="1" dirty="0" smtClean="0">
                <a:solidFill>
                  <a:srgbClr val="660066"/>
                </a:solidFill>
              </a:rPr>
              <a:t>очень восприимчивы, наблюдательны быстро реагируют на все новое, неожиданное.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Bookman Old Style" pitchFamily="18" charset="0"/>
              </a:rPr>
              <a:t>Показатели статистики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endParaRPr lang="ru-RU" sz="2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Интеллектуальное развитие к 5,5 годам имеет положительное ускорение, которое сменяется отрицательным, а к 12 годам в основном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>завершается. К 8 годам достигается 90% развития интеллекта. По результатам диагностики интеллект 12-летних подростков и уч-ся 11-х классов существенно не отличаются.</a:t>
            </a:r>
            <a:endParaRPr lang="ru-RU" sz="2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C:\Users\Мой компьютер\Desktop\Новый 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08720"/>
            <a:ext cx="716329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971</Words>
  <Application>Microsoft Office PowerPoint</Application>
  <PresentationFormat>Экран (4:3)</PresentationFormat>
  <Paragraphs>116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компьютер</dc:creator>
  <cp:lastModifiedBy>Ноутбук</cp:lastModifiedBy>
  <cp:revision>57</cp:revision>
  <dcterms:created xsi:type="dcterms:W3CDTF">2016-02-19T06:19:45Z</dcterms:created>
  <dcterms:modified xsi:type="dcterms:W3CDTF">2016-02-25T14:01:29Z</dcterms:modified>
</cp:coreProperties>
</file>